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08/06/1442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08/06/1442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08/06/1442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08/06/1442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08/06/1442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08/06/1442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08/06/1442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08/06/1442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08/06/1442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08/06/1442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08/06/1442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6000" b="-6000"/>
          </a:stretch>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08/06/1442</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827584" y="1628800"/>
            <a:ext cx="7355160" cy="3921299"/>
          </a:xfrm>
        </p:spPr>
        <p:style>
          <a:lnRef idx="1">
            <a:schemeClr val="accent5"/>
          </a:lnRef>
          <a:fillRef idx="2">
            <a:schemeClr val="accent5"/>
          </a:fillRef>
          <a:effectRef idx="1">
            <a:schemeClr val="accent5"/>
          </a:effectRef>
          <a:fontRef idx="minor">
            <a:schemeClr val="dk1"/>
          </a:fontRef>
        </p:style>
        <p:txBody>
          <a:bodyPr/>
          <a:lstStyle/>
          <a:p>
            <a:endParaRPr lang="ar-IQ" dirty="0" smtClean="0"/>
          </a:p>
          <a:p>
            <a:pPr marL="0" indent="0">
              <a:buNone/>
            </a:pPr>
            <a:r>
              <a:rPr lang="ar-IQ" dirty="0"/>
              <a:t> </a:t>
            </a:r>
            <a:r>
              <a:rPr lang="ar-IQ" dirty="0" smtClean="0"/>
              <a:t>         </a:t>
            </a:r>
          </a:p>
          <a:p>
            <a:pPr marL="0" indent="0">
              <a:buNone/>
            </a:pPr>
            <a:r>
              <a:rPr lang="ar-IQ" dirty="0">
                <a:effectLst>
                  <a:outerShdw blurRad="38100" dist="38100" dir="2700000" algn="tl">
                    <a:srgbClr val="000000">
                      <a:alpha val="43137"/>
                    </a:srgbClr>
                  </a:outerShdw>
                </a:effectLst>
              </a:rPr>
              <a:t> </a:t>
            </a:r>
            <a:r>
              <a:rPr lang="ar-IQ" dirty="0" smtClean="0">
                <a:effectLst>
                  <a:outerShdw blurRad="38100" dist="38100" dir="2700000" algn="tl">
                    <a:srgbClr val="000000">
                      <a:alpha val="43137"/>
                    </a:srgbClr>
                  </a:outerShdw>
                </a:effectLst>
              </a:rPr>
              <a:t>     المتطلبات الاخلاقية لعمل الاكلينيكي</a:t>
            </a:r>
            <a:endParaRPr lang="ar-IQ"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677657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dirty="0"/>
          </a:p>
        </p:txBody>
      </p:sp>
    </p:spTree>
    <p:extLst>
      <p:ext uri="{BB962C8B-B14F-4D97-AF65-F5344CB8AC3E}">
        <p14:creationId xmlns:p14="http://schemas.microsoft.com/office/powerpoint/2010/main" val="4043852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08720"/>
            <a:ext cx="8219256" cy="5217443"/>
          </a:xfrm>
        </p:spPr>
        <p:txBody>
          <a:bodyPr/>
          <a:lstStyle/>
          <a:p>
            <a:r>
              <a:rPr lang="ar-IQ" b="1" dirty="0"/>
              <a:t>المتطلبات الأخلاقية للعمل الإكلينيكي </a:t>
            </a:r>
            <a:r>
              <a:rPr lang="ar-IQ" b="1" dirty="0" smtClean="0"/>
              <a:t>:</a:t>
            </a:r>
          </a:p>
          <a:p>
            <a:pPr marL="0" indent="0">
              <a:buNone/>
            </a:pPr>
            <a:endParaRPr lang="en-US" dirty="0"/>
          </a:p>
          <a:p>
            <a:r>
              <a:rPr lang="ar-IQ" dirty="0"/>
              <a:t>هناك بعض المبادئ والمعايير الأخلاقية التي تحكم الممارسين في هذا الميدان والتي ظهرت من خلال المشكلات الصحية التي تواجههم والقرارات الدقيقة التي يشعر الفرد منهم بالحيرة عند </a:t>
            </a:r>
            <a:r>
              <a:rPr lang="ar-IQ" dirty="0" smtClean="0"/>
              <a:t>اتخاذها</a:t>
            </a:r>
          </a:p>
          <a:p>
            <a:r>
              <a:rPr lang="ar-IQ" dirty="0" smtClean="0"/>
              <a:t> </a:t>
            </a:r>
            <a:r>
              <a:rPr lang="ar-IQ" dirty="0"/>
              <a:t>وفيما يلي بعض المبادئ الأخلاقية التي ترتبط بميدان الممارسة </a:t>
            </a:r>
            <a:r>
              <a:rPr lang="ar-IQ" dirty="0" smtClean="0"/>
              <a:t>الإكلينيكية </a:t>
            </a:r>
            <a:r>
              <a:rPr lang="ar-IQ" dirty="0"/>
              <a:t>وهي:</a:t>
            </a:r>
            <a:endParaRPr lang="en-US" dirty="0"/>
          </a:p>
        </p:txBody>
      </p:sp>
    </p:spTree>
    <p:extLst>
      <p:ext uri="{BB962C8B-B14F-4D97-AF65-F5344CB8AC3E}">
        <p14:creationId xmlns:p14="http://schemas.microsoft.com/office/powerpoint/2010/main" val="468361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b="1" dirty="0"/>
              <a:t>المبدأ الأول :</a:t>
            </a:r>
            <a:r>
              <a:rPr lang="ar-IQ" dirty="0"/>
              <a:t> التمسك بالمعايير الأخلاقية والقانونية : </a:t>
            </a:r>
            <a:endParaRPr lang="en-US" dirty="0"/>
          </a:p>
          <a:p>
            <a:r>
              <a:rPr lang="ar-IQ" dirty="0"/>
              <a:t>على الأخصائي الإكلينيكي عند ممارسته لمهنته أن يظهر احتراماً واضحاً للأوضاع الاجتماعية السائدة في مجتمعه والقيم والعادات والتقاليد لان خرقه للمعايير الاجتماعية والقانونية والأخلاقية السائدة يترك أثاراً سلبية على مرضاه .</a:t>
            </a:r>
            <a:endParaRPr lang="en-US" dirty="0"/>
          </a:p>
          <a:p>
            <a:r>
              <a:rPr lang="ar-IQ" dirty="0"/>
              <a:t> </a:t>
            </a:r>
            <a:endParaRPr lang="en-US" dirty="0"/>
          </a:p>
        </p:txBody>
      </p:sp>
    </p:spTree>
    <p:extLst>
      <p:ext uri="{BB962C8B-B14F-4D97-AF65-F5344CB8AC3E}">
        <p14:creationId xmlns:p14="http://schemas.microsoft.com/office/powerpoint/2010/main" val="31916038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IQ" b="1" dirty="0"/>
              <a:t>المبدأ الثاني :</a:t>
            </a:r>
            <a:r>
              <a:rPr lang="ar-IQ" dirty="0"/>
              <a:t> التصريحات العامة :</a:t>
            </a:r>
            <a:endParaRPr lang="en-US" dirty="0"/>
          </a:p>
          <a:p>
            <a:r>
              <a:rPr lang="ar-IQ" dirty="0"/>
              <a:t>وهي عبارة عن التحلي بالتواضع والحذر العلمي والوعي الواضح بحدود المعرفة العلمية المتاحة وفي كل التصريحات التي تصدر من الاخصائي الإكلينيكي عندما يطلب منه بصورة مباشرة أو غير مباشرة الإدلاء بمعلومات معينة للآخرين . </a:t>
            </a:r>
            <a:endParaRPr lang="ar-IQ" dirty="0"/>
          </a:p>
        </p:txBody>
      </p:sp>
    </p:spTree>
    <p:extLst>
      <p:ext uri="{BB962C8B-B14F-4D97-AF65-F5344CB8AC3E}">
        <p14:creationId xmlns:p14="http://schemas.microsoft.com/office/powerpoint/2010/main" val="1474362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IQ" b="1" dirty="0"/>
              <a:t>المبدأ الثالث :</a:t>
            </a:r>
            <a:r>
              <a:rPr lang="ar-IQ" dirty="0"/>
              <a:t> السرية: (سرية المعلومات)</a:t>
            </a:r>
            <a:endParaRPr lang="en-US" dirty="0"/>
          </a:p>
          <a:p>
            <a:r>
              <a:rPr lang="ar-IQ" dirty="0"/>
              <a:t>إن الحفاظ على المعلومات مطلب والتزام أخلاقي أساسي على الاخصائي النفسي العمل بموجب تجنب إفشاء هذه المعلومات مهما كان نوع هذه المعلومات ولأي شخص كان الا تحت شروط ضرورية معينة.</a:t>
            </a:r>
            <a:endParaRPr lang="en-US" dirty="0"/>
          </a:p>
          <a:p>
            <a:r>
              <a:rPr lang="ar-IQ" dirty="0"/>
              <a:t> </a:t>
            </a:r>
            <a:endParaRPr lang="en-US" dirty="0"/>
          </a:p>
          <a:p>
            <a:endParaRPr lang="ar-IQ" dirty="0"/>
          </a:p>
        </p:txBody>
      </p:sp>
    </p:spTree>
    <p:extLst>
      <p:ext uri="{BB962C8B-B14F-4D97-AF65-F5344CB8AC3E}">
        <p14:creationId xmlns:p14="http://schemas.microsoft.com/office/powerpoint/2010/main" val="29035665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IQ" b="1" dirty="0"/>
              <a:t>المبدأ الرابع :</a:t>
            </a:r>
            <a:r>
              <a:rPr lang="ar-IQ" dirty="0"/>
              <a:t> الصالح العام للمسترشد أو الحالة : </a:t>
            </a:r>
            <a:endParaRPr lang="en-US" dirty="0"/>
          </a:p>
          <a:p>
            <a:r>
              <a:rPr lang="ar-IQ" dirty="0"/>
              <a:t>على الأخصائي النفسي </a:t>
            </a:r>
            <a:r>
              <a:rPr lang="ar-IQ" dirty="0" smtClean="0"/>
              <a:t>احترام </a:t>
            </a:r>
            <a:r>
              <a:rPr lang="ar-IQ" dirty="0"/>
              <a:t>للشخص أو </a:t>
            </a:r>
            <a:r>
              <a:rPr lang="ar-IQ" dirty="0" smtClean="0"/>
              <a:t>الجماعة </a:t>
            </a:r>
            <a:r>
              <a:rPr lang="ar-IQ" dirty="0"/>
              <a:t>التي يعمل معها </a:t>
            </a:r>
            <a:r>
              <a:rPr lang="ar-IQ" dirty="0" smtClean="0"/>
              <a:t>وحماية </a:t>
            </a:r>
            <a:r>
              <a:rPr lang="ar-IQ" dirty="0"/>
              <a:t>مصالحها ما </a:t>
            </a:r>
            <a:r>
              <a:rPr lang="ar-IQ" dirty="0" smtClean="0"/>
              <a:t>أمكن، </a:t>
            </a:r>
            <a:r>
              <a:rPr lang="ar-IQ" dirty="0"/>
              <a:t>وعليه أن يحتفظ بمسئولية تجاه الحالات التي تحول اليه الى ان يتولى شخص آخر مسئولية ذلك فيكون قادراً على إنهاء العلاقة الإكلينيكية لمرضاه عندما يتأكد بأنها أصبحت غير مفيدة . </a:t>
            </a:r>
            <a:endParaRPr lang="en-US" dirty="0"/>
          </a:p>
          <a:p>
            <a:endParaRPr lang="ar-IQ" dirty="0"/>
          </a:p>
        </p:txBody>
      </p:sp>
    </p:spTree>
    <p:extLst>
      <p:ext uri="{BB962C8B-B14F-4D97-AF65-F5344CB8AC3E}">
        <p14:creationId xmlns:p14="http://schemas.microsoft.com/office/powerpoint/2010/main" val="4652788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IQ" b="1" dirty="0"/>
              <a:t>المبدأ الخامس :</a:t>
            </a:r>
            <a:r>
              <a:rPr lang="ar-IQ" dirty="0"/>
              <a:t> الإعلان عن الخدمات :</a:t>
            </a:r>
            <a:endParaRPr lang="en-US" dirty="0"/>
          </a:p>
          <a:p>
            <a:r>
              <a:rPr lang="ar-IQ" dirty="0"/>
              <a:t>عليه ان يتمسك بالمعايير المهنية وليست المعايير الدعائية التجارية عند محاولته </a:t>
            </a:r>
            <a:r>
              <a:rPr lang="ar-IQ" dirty="0" smtClean="0"/>
              <a:t>التعريف </a:t>
            </a:r>
            <a:r>
              <a:rPr lang="ar-IQ" dirty="0"/>
              <a:t>بخدماته . </a:t>
            </a:r>
            <a:endParaRPr lang="ar-IQ" dirty="0"/>
          </a:p>
        </p:txBody>
      </p:sp>
    </p:spTree>
    <p:extLst>
      <p:ext uri="{BB962C8B-B14F-4D97-AF65-F5344CB8AC3E}">
        <p14:creationId xmlns:p14="http://schemas.microsoft.com/office/powerpoint/2010/main" val="6104856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IQ" b="1" dirty="0"/>
              <a:t>المبدأ السادس :</a:t>
            </a:r>
            <a:r>
              <a:rPr lang="ar-IQ" dirty="0"/>
              <a:t> تفسير الاختبارات والمقاييس : </a:t>
            </a:r>
            <a:endParaRPr lang="en-US" dirty="0"/>
          </a:p>
          <a:p>
            <a:r>
              <a:rPr lang="ar-IQ" dirty="0"/>
              <a:t>إن الدرجات التي يحصل عليها الأخصائي النفسي باستخدام المقاييس النفسية والاختبارات يجب معاملتها بنفس المعاملة التي يعامل بهذا هذه الادوات فلا يجعلها متاحة إلا للأشخاص المدربين على تفسيرها أو الذين يستخدمونها بطريقة لائقة . </a:t>
            </a:r>
            <a:endParaRPr lang="ar-IQ" dirty="0"/>
          </a:p>
        </p:txBody>
      </p:sp>
    </p:spTree>
    <p:extLst>
      <p:ext uri="{BB962C8B-B14F-4D97-AF65-F5344CB8AC3E}">
        <p14:creationId xmlns:p14="http://schemas.microsoft.com/office/powerpoint/2010/main" val="3263583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IQ" b="1" dirty="0"/>
              <a:t>المبدأ السابع :</a:t>
            </a:r>
            <a:r>
              <a:rPr lang="ar-IQ" dirty="0"/>
              <a:t> الحيطة عند ممـــارسة البحث العلمي </a:t>
            </a:r>
            <a:endParaRPr lang="en-US" dirty="0"/>
          </a:p>
          <a:p>
            <a:r>
              <a:rPr lang="ar-IQ" dirty="0"/>
              <a:t>يتحمل الأخصائي النفسي المسئولية كاملة لحماية صالح الاشخاص او الحيوانات التي تكون موضوعا لبحثه .</a:t>
            </a:r>
            <a:endParaRPr lang="ar-IQ" dirty="0"/>
          </a:p>
        </p:txBody>
      </p:sp>
    </p:spTree>
    <p:extLst>
      <p:ext uri="{BB962C8B-B14F-4D97-AF65-F5344CB8AC3E}">
        <p14:creationId xmlns:p14="http://schemas.microsoft.com/office/powerpoint/2010/main" val="559943654"/>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310</Words>
  <Application>Microsoft Office PowerPoint</Application>
  <PresentationFormat>عرض على الشاشة (3:4)‏</PresentationFormat>
  <Paragraphs>23</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سمة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hp</dc:creator>
  <cp:lastModifiedBy>Maher</cp:lastModifiedBy>
  <cp:revision>2</cp:revision>
  <dcterms:created xsi:type="dcterms:W3CDTF">2021-01-21T05:49:04Z</dcterms:created>
  <dcterms:modified xsi:type="dcterms:W3CDTF">2021-01-21T06:05:35Z</dcterms:modified>
</cp:coreProperties>
</file>